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6" r:id="rId3"/>
    <p:sldId id="264" r:id="rId4"/>
    <p:sldId id="265" r:id="rId5"/>
    <p:sldId id="266" r:id="rId6"/>
    <p:sldId id="267" r:id="rId7"/>
  </p:sldIdLst>
  <p:sldSz cx="8129588" cy="1084421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6">
          <p15:clr>
            <a:srgbClr val="A4A3A4"/>
          </p15:clr>
        </p15:guide>
        <p15:guide id="2" pos="25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3300"/>
    <a:srgbClr val="0000FF"/>
    <a:srgbClr val="00CC00"/>
    <a:srgbClr val="33CC33"/>
    <a:srgbClr val="66FF33"/>
    <a:srgbClr val="CC9900"/>
    <a:srgbClr val="E61032"/>
    <a:srgbClr val="F9B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9F4A9-49F1-4B00-927D-B851C923CDFF}" v="14" dt="2020-03-24T14:05:08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24" y="78"/>
      </p:cViewPr>
      <p:guideLst>
        <p:guide orient="horz" pos="3416"/>
        <p:guide pos="25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D89F4A9-49F1-4B00-927D-B851C923CDFF}"/>
    <pc:docChg chg="modSld">
      <pc:chgData name="" userId="" providerId="" clId="Web-{BD89F4A9-49F1-4B00-927D-B851C923CDFF}" dt="2020-03-24T14:05:05.630" v="12" actId="20577"/>
      <pc:docMkLst>
        <pc:docMk/>
      </pc:docMkLst>
      <pc:sldChg chg="modSp">
        <pc:chgData name="" userId="" providerId="" clId="Web-{BD89F4A9-49F1-4B00-927D-B851C923CDFF}" dt="2020-03-24T14:05:03.583" v="10" actId="20577"/>
        <pc:sldMkLst>
          <pc:docMk/>
          <pc:sldMk cId="369532781" sldId="260"/>
        </pc:sldMkLst>
        <pc:spChg chg="mod">
          <ac:chgData name="" userId="" providerId="" clId="Web-{BD89F4A9-49F1-4B00-927D-B851C923CDFF}" dt="2020-03-24T14:05:03.583" v="10" actId="20577"/>
          <ac:spMkLst>
            <pc:docMk/>
            <pc:sldMk cId="369532781" sldId="260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9DCF5-4332-4CE6-8AE4-5A513FEA54E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DB7A4-0827-4CCD-8D3C-BC18D5E86A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03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B7A4-0827-4CCD-8D3C-BC18D5E86A6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905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B7A4-0827-4CCD-8D3C-BC18D5E86A6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141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721" y="3368739"/>
            <a:ext cx="6910150" cy="232447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438" y="6145054"/>
            <a:ext cx="5690712" cy="2771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25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70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893953" y="569827"/>
            <a:ext cx="1829157" cy="1213949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06480" y="569827"/>
            <a:ext cx="5351979" cy="1213949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08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1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182" y="6968416"/>
            <a:ext cx="6910150" cy="21537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42182" y="4596243"/>
            <a:ext cx="6910150" cy="237217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06479" y="3321041"/>
            <a:ext cx="3590568" cy="93882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132541" y="3321041"/>
            <a:ext cx="3590568" cy="93882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63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481" y="434272"/>
            <a:ext cx="7316629" cy="180736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06479" y="2427399"/>
            <a:ext cx="3591980" cy="10116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06479" y="3439023"/>
            <a:ext cx="3591980" cy="6247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129722" y="2427399"/>
            <a:ext cx="3593391" cy="10116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129722" y="3439023"/>
            <a:ext cx="3593391" cy="6247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8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28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18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484" y="431763"/>
            <a:ext cx="2674578" cy="18374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8442" y="431766"/>
            <a:ext cx="4544665" cy="92552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06484" y="2269253"/>
            <a:ext cx="2674578" cy="74177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08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3456" y="7590951"/>
            <a:ext cx="4877753" cy="8961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93456" y="968950"/>
            <a:ext cx="4877753" cy="6506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93456" y="8487107"/>
            <a:ext cx="4877753" cy="1272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95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06481" y="434272"/>
            <a:ext cx="7316629" cy="180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06481" y="2530321"/>
            <a:ext cx="7316629" cy="715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06480" y="10050979"/>
            <a:ext cx="1896904" cy="577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602CE-7789-EF47-943D-B7F07D20C07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777609" y="10050979"/>
            <a:ext cx="2574370" cy="577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826206" y="10050979"/>
            <a:ext cx="1896904" cy="577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68586-B57B-EE41-8A5E-1AF14A36E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1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7155500" y="229686"/>
            <a:ext cx="28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133160" cy="108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" y="-1"/>
            <a:ext cx="8133160" cy="108442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155500" y="229686"/>
            <a:ext cx="28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700951" y="758570"/>
            <a:ext cx="1257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E61032"/>
                </a:solidFill>
              </a:rPr>
              <a:t>Marzo 2021</a:t>
            </a:r>
            <a:endParaRPr lang="es-ES" sz="1100" b="1" dirty="0">
              <a:solidFill>
                <a:srgbClr val="E61032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04364" y="2011739"/>
            <a:ext cx="7373933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CO" sz="2000" b="1" dirty="0" smtClean="0">
                <a:solidFill>
                  <a:srgbClr val="FF0000"/>
                </a:solidFill>
              </a:rPr>
              <a:t>GTC-ISO-TR </a:t>
            </a:r>
            <a:r>
              <a:rPr lang="es-CO" sz="2000" b="1" dirty="0">
                <a:solidFill>
                  <a:srgbClr val="FF0000"/>
                </a:solidFill>
              </a:rPr>
              <a:t>18492:2013</a:t>
            </a:r>
          </a:p>
          <a:p>
            <a:r>
              <a:rPr lang="es-CO" sz="2000" b="1" dirty="0">
                <a:solidFill>
                  <a:srgbClr val="FF0000"/>
                </a:solidFill>
              </a:rPr>
              <a:t>Preservación a largo plazo de la información basada </a:t>
            </a:r>
            <a:r>
              <a:rPr lang="es-CO" sz="2000" b="1" dirty="0" smtClean="0">
                <a:solidFill>
                  <a:srgbClr val="FF0000"/>
                </a:solidFill>
              </a:rPr>
              <a:t>en documentos electrónicos</a:t>
            </a:r>
            <a:endParaRPr lang="es-CO" sz="2000" b="1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67820" y="3302454"/>
            <a:ext cx="4479332" cy="24314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E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sta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guía técnica suministra a una guía metodología para la preservación y recuperación a largo plazo de información auténtica basada en documentos electrónicos, cuando el período de retención excede la vida útil esperada de la tecnología (hardware y software) utilizada para crear y mantener la información.</a:t>
            </a:r>
          </a:p>
          <a:p>
            <a:pPr algn="just"/>
            <a:endParaRPr lang="es-CO" sz="1600" dirty="0">
              <a:solidFill>
                <a:schemeClr val="accent1">
                  <a:lumMod val="50000"/>
                </a:schemeClr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0845" y="8563523"/>
            <a:ext cx="706437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.</a:t>
            </a:r>
            <a:endParaRPr lang="es-MX" sz="1700" dirty="0">
              <a:solidFill>
                <a:schemeClr val="accent1">
                  <a:lumMod val="50000"/>
                </a:schemeClr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90383" y="3162006"/>
            <a:ext cx="2332518" cy="6093976"/>
          </a:xfrm>
          <a:prstGeom prst="rect">
            <a:avLst/>
          </a:prstGeom>
          <a:solidFill>
            <a:srgbClr val="E61032"/>
          </a:solidFill>
        </p:spPr>
        <p:txBody>
          <a:bodyPr wrap="square" numCol="1" rtlCol="0">
            <a:spAutoFit/>
          </a:bodyPr>
          <a:lstStyle/>
          <a:p>
            <a:pPr algn="just"/>
            <a:endParaRPr lang="es-MX" sz="1500" dirty="0" smtClean="0">
              <a:solidFill>
                <a:schemeClr val="bg1"/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sz="1500" b="1" dirty="0">
                <a:solidFill>
                  <a:schemeClr val="bg1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Preservación a largo plazo </a:t>
            </a:r>
          </a:p>
          <a:p>
            <a:endParaRPr lang="es-CO" sz="1500" dirty="0" smtClean="0">
              <a:solidFill>
                <a:schemeClr val="bg1"/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500" dirty="0">
                <a:solidFill>
                  <a:schemeClr val="bg1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Periodo durante el cual la información basada en documentos electrónicos se mantiene accesible y como evidencia auténtica</a:t>
            </a:r>
            <a:r>
              <a:rPr lang="es-CO" sz="1500" dirty="0" smtClean="0">
                <a:solidFill>
                  <a:schemeClr val="bg1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CO" sz="1500" dirty="0" smtClean="0">
                <a:solidFill>
                  <a:schemeClr val="bg1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 </a:t>
            </a:r>
            <a:endParaRPr lang="es-CO" sz="1500" dirty="0">
              <a:solidFill>
                <a:schemeClr val="bg1"/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500" dirty="0">
                <a:solidFill>
                  <a:schemeClr val="bg1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Así mismo se puede definir como el conjunto de acciones y estándares aplicados a los documentos durante su gestión para garantizar su preservación en el tiempo </a:t>
            </a:r>
            <a:r>
              <a:rPr lang="es-CO" sz="1500" dirty="0" smtClean="0">
                <a:solidFill>
                  <a:schemeClr val="bg1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independientemente </a:t>
            </a:r>
            <a:r>
              <a:rPr lang="es-CO" sz="1500" dirty="0">
                <a:solidFill>
                  <a:schemeClr val="bg1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de su medio y forma de registro y </a:t>
            </a:r>
            <a:r>
              <a:rPr lang="es-CO" sz="1500" dirty="0" smtClean="0">
                <a:solidFill>
                  <a:schemeClr val="bg1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almacenamiento.</a:t>
            </a:r>
            <a:endParaRPr lang="es-CO" sz="1500" dirty="0">
              <a:solidFill>
                <a:schemeClr val="bg1"/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  <a:p>
            <a:endParaRPr lang="es-CO" sz="1500" dirty="0" smtClean="0">
              <a:solidFill>
                <a:schemeClr val="bg1"/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145891" y="6632469"/>
            <a:ext cx="4479332" cy="24622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En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la actualidad con el nacimiento de nuevas y variadas tecnologías informáticas que soportan la creación, el uso y el mantenimiento de la información hacen que en las organizaciones se dependa de la información basada en documentos electrónicos como prueba oficial de la gestión que da cuenta de su misionalidad</a:t>
            </a:r>
            <a:r>
              <a:rPr lang="es-CO" dirty="0"/>
              <a:t>. </a:t>
            </a:r>
          </a:p>
          <a:p>
            <a:pPr algn="just"/>
            <a:endParaRPr lang="es-CO" sz="2400" b="1" dirty="0" smtClean="0">
              <a:solidFill>
                <a:schemeClr val="accent1">
                  <a:lumMod val="50000"/>
                </a:schemeClr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21750" r="67465" b="68441"/>
          <a:stretch/>
        </p:blipFill>
        <p:spPr>
          <a:xfrm>
            <a:off x="3167820" y="5691849"/>
            <a:ext cx="3674881" cy="63418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272040" y="5808884"/>
            <a:ext cx="322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La Preservación a largo Plazo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9"/>
            <a:ext cx="8133160" cy="108442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177653" y="329215"/>
            <a:ext cx="28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1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12029" y="784538"/>
            <a:ext cx="1257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E61032"/>
                </a:solidFill>
              </a:rPr>
              <a:t>Marzo 2021</a:t>
            </a:r>
            <a:endParaRPr lang="es-ES" sz="1100" b="1" dirty="0">
              <a:solidFill>
                <a:srgbClr val="E61032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0989" y="2057525"/>
            <a:ext cx="6916866" cy="177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Surge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el gran reto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en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garantizar la accesibilidad a largo plazo de esta información electrónica creada en un sistema que con el paso del tiempo puede estar sujeto a ser obsoleto, que si bien es cierto no se proveen estrategias para su recuperación pueda que esta no se pueda volver a recuperar.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dirty="0">
              <a:solidFill>
                <a:schemeClr val="accent1">
                  <a:lumMod val="50000"/>
                </a:schemeClr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1493" y="4409054"/>
            <a:ext cx="21111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Se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identifican seis aspectos que se deben desarrollar por parte de los responsables del almacenamiento de la información y así desarrollar una estrategia de preservación a largo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plazo :</a:t>
            </a:r>
            <a:endParaRPr lang="es-CO" sz="1600" dirty="0">
              <a:solidFill>
                <a:schemeClr val="accent1">
                  <a:lumMod val="50000"/>
                </a:schemeClr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3454" r="49318" b="4062"/>
          <a:stretch/>
        </p:blipFill>
        <p:spPr>
          <a:xfrm>
            <a:off x="3211895" y="3849330"/>
            <a:ext cx="4729743" cy="533891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653545" y="4220375"/>
            <a:ext cx="16628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Información 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basada en los documentos electrónicos que sea legible</a:t>
            </a:r>
          </a:p>
        </p:txBody>
      </p:sp>
      <p:sp>
        <p:nvSpPr>
          <p:cNvPr id="16" name="Rectángulo 15"/>
          <p:cNvSpPr/>
          <p:nvPr/>
        </p:nvSpPr>
        <p:spPr>
          <a:xfrm rot="21170687">
            <a:off x="6042130" y="4253058"/>
            <a:ext cx="1772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3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Información inteligible basada en documentos electrónicos</a:t>
            </a:r>
          </a:p>
        </p:txBody>
      </p:sp>
      <p:sp>
        <p:nvSpPr>
          <p:cNvPr id="17" name="Rectángulo 16"/>
          <p:cNvSpPr/>
          <p:nvPr/>
        </p:nvSpPr>
        <p:spPr>
          <a:xfrm rot="21250937">
            <a:off x="3589273" y="5983525"/>
            <a:ext cx="17914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Información identificable basada en documentos electrónicos</a:t>
            </a:r>
          </a:p>
        </p:txBody>
      </p:sp>
      <p:sp>
        <p:nvSpPr>
          <p:cNvPr id="18" name="Rectángulo 17"/>
          <p:cNvSpPr/>
          <p:nvPr/>
        </p:nvSpPr>
        <p:spPr>
          <a:xfrm rot="155421">
            <a:off x="6050111" y="5980006"/>
            <a:ext cx="17943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0070C0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Información recuperable basada en documentos electrónicos</a:t>
            </a:r>
          </a:p>
        </p:txBody>
      </p:sp>
      <p:sp>
        <p:nvSpPr>
          <p:cNvPr id="19" name="Rectángulo 18"/>
          <p:cNvSpPr/>
          <p:nvPr/>
        </p:nvSpPr>
        <p:spPr>
          <a:xfrm rot="283732">
            <a:off x="3579574" y="7759695"/>
            <a:ext cx="19073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7030A0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Información comprensible basada en documentos electrónicos</a:t>
            </a:r>
          </a:p>
        </p:txBody>
      </p:sp>
      <p:sp>
        <p:nvSpPr>
          <p:cNvPr id="20" name="Rectángulo 19"/>
          <p:cNvSpPr/>
          <p:nvPr/>
        </p:nvSpPr>
        <p:spPr>
          <a:xfrm rot="21321952">
            <a:off x="5956591" y="7867416"/>
            <a:ext cx="1669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0000FF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Información </a:t>
            </a:r>
            <a:r>
              <a:rPr lang="es-CO" sz="1400" dirty="0" smtClean="0">
                <a:solidFill>
                  <a:srgbClr val="0000FF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auténtica </a:t>
            </a:r>
            <a:r>
              <a:rPr lang="es-CO" sz="1400" dirty="0">
                <a:solidFill>
                  <a:srgbClr val="0000FF"/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basada en documentos electrónicos </a:t>
            </a:r>
          </a:p>
        </p:txBody>
      </p:sp>
    </p:spTree>
    <p:extLst>
      <p:ext uri="{BB962C8B-B14F-4D97-AF65-F5344CB8AC3E}">
        <p14:creationId xmlns:p14="http://schemas.microsoft.com/office/powerpoint/2010/main" val="40375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" y="0"/>
            <a:ext cx="8133160" cy="108442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148157" y="225979"/>
            <a:ext cx="28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705348" y="768307"/>
            <a:ext cx="1257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E61032"/>
                </a:solidFill>
              </a:rPr>
              <a:t>Marzo 2021</a:t>
            </a:r>
            <a:endParaRPr lang="es-ES" sz="1100" b="1" dirty="0">
              <a:solidFill>
                <a:srgbClr val="E61032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560438" y="1787041"/>
            <a:ext cx="6459794" cy="636316"/>
            <a:chOff x="560438" y="1787041"/>
            <a:chExt cx="6459794" cy="63631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5" t="37165" r="67464" b="52676"/>
            <a:stretch/>
          </p:blipFill>
          <p:spPr>
            <a:xfrm>
              <a:off x="560438" y="1787041"/>
              <a:ext cx="6459794" cy="636316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914399" y="1900314"/>
              <a:ext cx="5524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chemeClr val="bg1"/>
                  </a:solidFill>
                </a:rPr>
                <a:t>Elementos de la estrategia de preservación a largo plazo</a:t>
              </a:r>
              <a:endParaRPr lang="es-CO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678425" y="2562886"/>
            <a:ext cx="6990736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40"/>
              </a:spcAft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Para mantener la información basada en documentos electrónicos exacta, segura y verídica, significa que se debe garantizar que esta:</a:t>
            </a:r>
          </a:p>
          <a:p>
            <a:pPr marL="342900" lvl="0" indent="-342900">
              <a:spcAft>
                <a:spcPts val="940"/>
              </a:spcAft>
              <a:buFont typeface="Wingdings" panose="05000000000000000000" pitchFamily="2" charset="2"/>
              <a:buChar char="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Pueda ser leída e interpretada correctamente por una aplicación informática </a:t>
            </a:r>
          </a:p>
          <a:p>
            <a:pPr marL="342900" lvl="0" indent="-342900">
              <a:spcAft>
                <a:spcPts val="940"/>
              </a:spcAft>
              <a:buFont typeface="Wingdings" panose="05000000000000000000" pitchFamily="2" charset="2"/>
              <a:buChar char="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Pueda ser entregada en un formato comprensible para las personas</a:t>
            </a:r>
          </a:p>
          <a:p>
            <a:pPr marL="342900" lvl="0" indent="-342900">
              <a:spcAft>
                <a:spcPts val="940"/>
              </a:spcAft>
              <a:buFont typeface="Wingdings" panose="05000000000000000000" pitchFamily="2" charset="2"/>
              <a:buChar char="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Tenga la estructura lógica y física, el contenido sustancial y el contexto en el momento de su creación o recibo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78425" y="5230154"/>
            <a:ext cx="6867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Para hacer llevaderos los retos de la durabilidad de los medios y la obsolescencia tecnológica, es necesario que los depósitos de almacenamiento utilicen diversas estrategias y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herramientas las cuales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forman la base de cualquier estrategia de preservación a largo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plazo:</a:t>
            </a:r>
            <a:endParaRPr lang="es-CO" sz="1600" dirty="0">
              <a:solidFill>
                <a:schemeClr val="accent1">
                  <a:lumMod val="50000"/>
                </a:schemeClr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24258" y="7060549"/>
            <a:ext cx="432208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940"/>
              </a:spcAft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A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plicable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a la obsolescencia tecnológica y durabilidad limitada de los medios de almacenamiento, se establecen dos procedimientos:</a:t>
            </a:r>
          </a:p>
          <a:p>
            <a:pPr marL="457200">
              <a:spcAft>
                <a:spcPts val="940"/>
              </a:spcAft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*Reformateado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de la información </a:t>
            </a:r>
          </a:p>
          <a:p>
            <a:pPr marL="457200">
              <a:spcAft>
                <a:spcPts val="940"/>
              </a:spcAft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*Copiado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de la información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8238"/>
          <a:stretch/>
        </p:blipFill>
        <p:spPr>
          <a:xfrm>
            <a:off x="561392" y="7139158"/>
            <a:ext cx="2254285" cy="188685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678425" y="7313212"/>
            <a:ext cx="1312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Renovación de los medios</a:t>
            </a:r>
          </a:p>
        </p:txBody>
      </p:sp>
    </p:spTree>
    <p:extLst>
      <p:ext uri="{BB962C8B-B14F-4D97-AF65-F5344CB8AC3E}">
        <p14:creationId xmlns:p14="http://schemas.microsoft.com/office/powerpoint/2010/main" val="18589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33160" cy="108442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236645" y="225979"/>
            <a:ext cx="28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1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05348" y="768307"/>
            <a:ext cx="1257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E61032"/>
                </a:solidFill>
              </a:rPr>
              <a:t>Marzo 2021</a:t>
            </a:r>
            <a:endParaRPr lang="es-ES" sz="1100" b="1" dirty="0">
              <a:solidFill>
                <a:srgbClr val="E61032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90125" y="2317226"/>
            <a:ext cx="5720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940"/>
              </a:spcAft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Los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depósitos de almacenamiento deberían garantizar que las herramientas que soportan la captura y el uso de los metadatos sean suficientemente flexibles y escalables para adaptarse a los elementos de metadatos más ricos, a medida que estén disponibles.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6" r="62085"/>
          <a:stretch/>
        </p:blipFill>
        <p:spPr>
          <a:xfrm>
            <a:off x="870421" y="2064775"/>
            <a:ext cx="1484013" cy="151908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595732" y="4469891"/>
            <a:ext cx="5114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940"/>
              </a:spcAft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Estrategia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aplicable para el traslado de un sistema a otro, garantizando su fiabilidad, autenticidad, integridad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83997" y="2794279"/>
            <a:ext cx="1106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940"/>
              </a:spcAft>
            </a:pPr>
            <a:r>
              <a:rPr lang="es-CO" sz="1400" b="1" dirty="0">
                <a:solidFill>
                  <a:schemeClr val="accent1">
                    <a:lumMod val="75000"/>
                  </a:schemeClr>
                </a:solidFill>
              </a:rPr>
              <a:t>Metadatos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422968" y="4165603"/>
            <a:ext cx="2155268" cy="1558887"/>
            <a:chOff x="673690" y="4504815"/>
            <a:chExt cx="2155268" cy="1558887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54" t="61891"/>
            <a:stretch/>
          </p:blipFill>
          <p:spPr>
            <a:xfrm>
              <a:off x="673690" y="4504815"/>
              <a:ext cx="2096276" cy="15588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1297858" y="5034320"/>
              <a:ext cx="1531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chemeClr val="bg1"/>
                  </a:solidFill>
                </a:rPr>
                <a:t>Migración de la información basada en documentos electrónicos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056459" y="6028603"/>
            <a:ext cx="6499643" cy="611447"/>
            <a:chOff x="678425" y="6797815"/>
            <a:chExt cx="2361448" cy="61144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46" t="82355" r="36052" b="7486"/>
            <a:stretch/>
          </p:blipFill>
          <p:spPr>
            <a:xfrm>
              <a:off x="678425" y="6797815"/>
              <a:ext cx="2361448" cy="611447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766130" y="6879403"/>
              <a:ext cx="2002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 smtClean="0">
                  <a:solidFill>
                    <a:schemeClr val="bg1"/>
                  </a:solidFill>
                </a:rPr>
                <a:t>Desarrollo </a:t>
              </a:r>
              <a:r>
                <a:rPr lang="es-CO" b="1" dirty="0">
                  <a:solidFill>
                    <a:schemeClr val="bg1"/>
                  </a:solidFill>
                </a:rPr>
                <a:t>de la estrategia de preservación a largo plazo</a:t>
              </a:r>
              <a:endParaRPr lang="es-CO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ángulo 25"/>
          <p:cNvSpPr/>
          <p:nvPr/>
        </p:nvSpPr>
        <p:spPr>
          <a:xfrm>
            <a:off x="2818174" y="7590174"/>
            <a:ext cx="4438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40"/>
              </a:spcAft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Los responsables de preservar a largo plazo la información basada en documentos electrónicos, deben crear sus políticas y procedimientos que permita garantizar realizar el manejo de estos de forma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uniforme.</a:t>
            </a:r>
            <a:endParaRPr lang="es-CO" sz="1600" dirty="0">
              <a:solidFill>
                <a:schemeClr val="accent1">
                  <a:lumMod val="50000"/>
                </a:schemeClr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65848" y="7328821"/>
            <a:ext cx="1968979" cy="1977157"/>
            <a:chOff x="425126" y="7181591"/>
            <a:chExt cx="1968979" cy="1977157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91" r="2247" b="65294"/>
            <a:stretch/>
          </p:blipFill>
          <p:spPr>
            <a:xfrm>
              <a:off x="425126" y="7181591"/>
              <a:ext cx="1968979" cy="1977157"/>
            </a:xfrm>
            <a:prstGeom prst="rect">
              <a:avLst/>
            </a:prstGeom>
          </p:spPr>
        </p:pic>
        <p:sp>
          <p:nvSpPr>
            <p:cNvPr id="27" name="Rectángulo 26"/>
            <p:cNvSpPr/>
            <p:nvPr/>
          </p:nvSpPr>
          <p:spPr>
            <a:xfrm rot="21411475">
              <a:off x="663676" y="7973017"/>
              <a:ext cx="13439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940"/>
                </a:spcAft>
              </a:pPr>
              <a:r>
                <a:rPr lang="es-CO" sz="1600" b="1" dirty="0">
                  <a:solidFill>
                    <a:srgbClr val="FFFF00"/>
                  </a:solidFill>
                </a:rPr>
                <a:t>Política de preservación </a:t>
              </a:r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646502" y="6814863"/>
            <a:ext cx="7063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940"/>
              </a:spcAft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Es necesario establecer acciones que aporten al desarrollo, entre las cuales se mencionan:</a:t>
            </a:r>
            <a:endParaRPr lang="es-CO" sz="1600" dirty="0">
              <a:solidFill>
                <a:schemeClr val="accent1">
                  <a:lumMod val="50000"/>
                </a:schemeClr>
              </a:solidFill>
              <a:latin typeface="Eurostile" panose="020B050402020205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"/>
            <a:ext cx="8133160" cy="108442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148157" y="225979"/>
            <a:ext cx="28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1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05348" y="768307"/>
            <a:ext cx="1257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E61032"/>
                </a:solidFill>
              </a:rPr>
              <a:t>Marzo 2021</a:t>
            </a:r>
            <a:endParaRPr lang="es-ES" sz="1100" b="1" dirty="0">
              <a:solidFill>
                <a:srgbClr val="E61032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6132536" y="1363075"/>
            <a:ext cx="1506877" cy="1448167"/>
            <a:chOff x="929440" y="1687819"/>
            <a:chExt cx="1506877" cy="155839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6" t="35907" r="5956" b="36318"/>
            <a:stretch/>
          </p:blipFill>
          <p:spPr>
            <a:xfrm>
              <a:off x="929440" y="1687819"/>
              <a:ext cx="1506877" cy="1558395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 rot="256195">
              <a:off x="1152953" y="1892324"/>
              <a:ext cx="1082932" cy="993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940"/>
                </a:spcAft>
              </a:pPr>
              <a:r>
                <a:rPr lang="es-CO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Control de calidad</a:t>
              </a:r>
              <a:endParaRPr lang="es-CO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Rectángulo 5"/>
          <p:cNvSpPr/>
          <p:nvPr/>
        </p:nvSpPr>
        <p:spPr>
          <a:xfrm>
            <a:off x="614005" y="1812610"/>
            <a:ext cx="5256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40"/>
              </a:spcAft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Implementar políticas, programas, herramientas y buenas prácticas para cada una de las actividades para asegurar cuidado y mejora continua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41463" y="3039914"/>
            <a:ext cx="54259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40"/>
              </a:spcAft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Protección contra la alteración, el cambio o perdida de la información basada en documentos, control de acceso a las aplicaciones (software), control de acceso físico, protección contra pérdida, creando políticas de seguridad por parte de los responsables del almacenamiento</a:t>
            </a: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409677" y="2851496"/>
            <a:ext cx="1831787" cy="1700945"/>
            <a:chOff x="498167" y="3367690"/>
            <a:chExt cx="1831787" cy="170094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8" t="35048" r="26697" b="34796"/>
            <a:stretch/>
          </p:blipFill>
          <p:spPr>
            <a:xfrm>
              <a:off x="498167" y="3367690"/>
              <a:ext cx="1831787" cy="1700945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21349753">
              <a:off x="725410" y="3986933"/>
              <a:ext cx="1377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940"/>
                </a:spcAft>
              </a:pPr>
              <a:r>
                <a:rPr lang="es-CO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Seguridad </a:t>
              </a:r>
              <a:endParaRPr lang="es-CO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660690" y="5004663"/>
            <a:ext cx="50260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40"/>
              </a:spcAft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0"/>
                <a:cs typeface="Calibri" panose="020F0502020204030204" pitchFamily="34" charset="0"/>
              </a:rPr>
              <a:t>Implementación de medidas para no poner en riesgo la longevidad y confiabilidad de los medios de almacenamiento en los cuales se controle condiciones en los ambientes de almacenamiento</a:t>
            </a: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6032414" y="4408251"/>
            <a:ext cx="1558176" cy="1863385"/>
            <a:chOff x="5870183" y="5175164"/>
            <a:chExt cx="1558176" cy="186338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r="28685" b="66977"/>
            <a:stretch/>
          </p:blipFill>
          <p:spPr>
            <a:xfrm>
              <a:off x="5870183" y="5175164"/>
              <a:ext cx="1558176" cy="1863385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 rot="173843">
              <a:off x="5995507" y="5886673"/>
              <a:ext cx="14127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940"/>
                </a:spcAft>
              </a:pPr>
              <a:r>
                <a:rPr lang="es-CO" sz="1600" b="1" dirty="0">
                  <a:solidFill>
                    <a:srgbClr val="CCFF3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Control y monitoreo ambiental </a:t>
              </a:r>
              <a:endParaRPr lang="es-CO" sz="1600" dirty="0">
                <a:solidFill>
                  <a:srgbClr val="CCFF33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280219" y="6502322"/>
            <a:ext cx="7387168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CO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" panose="020B0504020202050204" pitchFamily="34" charset="0"/>
                <a:cs typeface="Calibri" panose="020F0502020204030204" pitchFamily="34" charset="0"/>
              </a:rPr>
              <a:t>Para mas información la </a:t>
            </a:r>
            <a:r>
              <a:rPr lang="es-CO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" panose="020B0504020202050204" pitchFamily="34" charset="0"/>
                <a:cs typeface="Calibri" panose="020F0502020204030204" pitchFamily="34" charset="0"/>
              </a:rPr>
              <a:t>anterior </a:t>
            </a:r>
            <a:r>
              <a:rPr lang="es-CO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" panose="020B0504020202050204" pitchFamily="34" charset="0"/>
                <a:cs typeface="Calibri" panose="020F0502020204030204" pitchFamily="34" charset="0"/>
              </a:rPr>
              <a:t>norma </a:t>
            </a:r>
            <a:r>
              <a:rPr lang="es-CO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" panose="020B0504020202050204" pitchFamily="34" charset="0"/>
                <a:cs typeface="Calibri" panose="020F0502020204030204" pitchFamily="34" charset="0"/>
              </a:rPr>
              <a:t>se encuentra disponible en nuestro centro de documentación para la consulta en sala con la siguiente referencia :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41703"/>
              </p:ext>
            </p:extLst>
          </p:nvPr>
        </p:nvGraphicFramePr>
        <p:xfrm>
          <a:off x="681591" y="7429083"/>
          <a:ext cx="6769978" cy="20512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2005622">
                  <a:extLst>
                    <a:ext uri="{9D8B030D-6E8A-4147-A177-3AD203B41FA5}">
                      <a16:colId xmlns:a16="http://schemas.microsoft.com/office/drawing/2014/main" val="2859299506"/>
                    </a:ext>
                  </a:extLst>
                </a:gridCol>
                <a:gridCol w="4764356">
                  <a:extLst>
                    <a:ext uri="{9D8B030D-6E8A-4147-A177-3AD203B41FA5}">
                      <a16:colId xmlns:a16="http://schemas.microsoft.com/office/drawing/2014/main" val="1327941456"/>
                    </a:ext>
                  </a:extLst>
                </a:gridCol>
              </a:tblGrid>
              <a:tr h="494403">
                <a:tc>
                  <a:txBody>
                    <a:bodyPr/>
                    <a:lstStyle/>
                    <a:p>
                      <a:pPr marL="27305" algn="just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Signatura </a:t>
                      </a:r>
                      <a:r>
                        <a:rPr lang="es-E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local      </a:t>
                      </a:r>
                      <a:endParaRPr lang="es-CO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algn="just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es-ES" sz="1400" u="sng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5240" algn="just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1400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s-ES" sz="1400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201 </a:t>
                      </a:r>
                      <a:r>
                        <a:rPr lang="es-ES" sz="1400" u="sng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CNT-000004</a:t>
                      </a:r>
                      <a:endParaRPr lang="es-ES" sz="140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5240" algn="just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es-CO" sz="140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1223625"/>
                  </a:ext>
                </a:extLst>
              </a:tr>
              <a:tr h="316844">
                <a:tc>
                  <a:txBody>
                    <a:bodyPr/>
                    <a:lstStyle/>
                    <a:p>
                      <a:pPr marL="27305" algn="just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Autor Corporativo         </a:t>
                      </a:r>
                      <a:endParaRPr lang="es-CO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algn="just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Instituto Colombiano de Normas Técnicas y Certificación</a:t>
                      </a:r>
                      <a:endParaRPr lang="es-CO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6831263"/>
                  </a:ext>
                </a:extLst>
              </a:tr>
              <a:tr h="304890">
                <a:tc>
                  <a:txBody>
                    <a:bodyPr/>
                    <a:lstStyle/>
                    <a:p>
                      <a:pPr marL="14605" algn="just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Otros Títulos         </a:t>
                      </a:r>
                      <a:endParaRPr lang="es-CO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algn="just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GTC-ISO / 18492</a:t>
                      </a:r>
                      <a:endParaRPr lang="es-CO" sz="14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5539862"/>
                  </a:ext>
                </a:extLst>
              </a:tr>
              <a:tr h="764061">
                <a:tc>
                  <a:txBody>
                    <a:bodyPr/>
                    <a:lstStyle/>
                    <a:p>
                      <a:pPr marL="27305"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27305"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Título Propiamente dicho</a:t>
                      </a:r>
                      <a:endParaRPr lang="es-CO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27305" algn="just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       </a:t>
                      </a:r>
                      <a:endParaRPr lang="es-CO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CO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s-MX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Preservación</a:t>
                      </a:r>
                      <a:r>
                        <a:rPr lang="es-MX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largo plazo de la información basada en documentos electrónicos</a:t>
                      </a:r>
                      <a:endParaRPr lang="es-CO" sz="14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844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9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756</Words>
  <Application>Microsoft Office PowerPoint</Application>
  <PresentationFormat>Personalizado</PresentationFormat>
  <Paragraphs>70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Eurostile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Secretaría General Alcaldía Mayor</dc:creator>
  <cp:lastModifiedBy>Marly Yolie Quintana Daza</cp:lastModifiedBy>
  <cp:revision>209</cp:revision>
  <dcterms:created xsi:type="dcterms:W3CDTF">2018-04-27T19:39:49Z</dcterms:created>
  <dcterms:modified xsi:type="dcterms:W3CDTF">2021-03-25T01:30:09Z</dcterms:modified>
</cp:coreProperties>
</file>